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13" r:id="rId5"/>
    <p:sldId id="570" r:id="rId6"/>
    <p:sldId id="572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66"/>
    <a:srgbClr val="003366"/>
    <a:srgbClr val="65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7" autoAdjust="0"/>
    <p:restoredTop sz="97033" autoAdjust="0"/>
  </p:normalViewPr>
  <p:slideViewPr>
    <p:cSldViewPr snapToGrid="0" snapToObjects="1">
      <p:cViewPr varScale="1">
        <p:scale>
          <a:sx n="62" d="100"/>
          <a:sy n="62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1" cy="480060"/>
          </a:xfrm>
          <a:prstGeom prst="rect">
            <a:avLst/>
          </a:prstGeom>
        </p:spPr>
        <p:txBody>
          <a:bodyPr vert="horz" lIns="97183" tIns="48592" rIns="97183" bIns="4859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1"/>
            <a:ext cx="3169921" cy="480060"/>
          </a:xfrm>
          <a:prstGeom prst="rect">
            <a:avLst/>
          </a:prstGeom>
        </p:spPr>
        <p:txBody>
          <a:bodyPr vert="horz" lIns="97183" tIns="48592" rIns="97183" bIns="48592" rtlCol="0"/>
          <a:lstStyle>
            <a:lvl1pPr algn="r">
              <a:defRPr sz="1300"/>
            </a:lvl1pPr>
          </a:lstStyle>
          <a:p>
            <a:fld id="{BE07F048-0D2D-C441-AC87-2D86B0F427BF}" type="datetimeFigureOut">
              <a:rPr lang="en-US" smtClean="0"/>
              <a:t>7/30/2020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83" tIns="48592" rIns="97183" bIns="485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183" tIns="48592" rIns="97183" bIns="4859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7183" tIns="48592" rIns="97183" bIns="4859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1" cy="480060"/>
          </a:xfrm>
          <a:prstGeom prst="rect">
            <a:avLst/>
          </a:prstGeom>
        </p:spPr>
        <p:txBody>
          <a:bodyPr vert="horz" lIns="97183" tIns="48592" rIns="97183" bIns="48592" rtlCol="0" anchor="b"/>
          <a:lstStyle>
            <a:lvl1pPr algn="r">
              <a:defRPr sz="1300"/>
            </a:lvl1pPr>
          </a:lstStyle>
          <a:p>
            <a:fld id="{D09606FF-3296-3D46-97B8-D2FD41DD3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1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06FF-3296-3D46-97B8-D2FD41DD31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0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06FF-3296-3D46-97B8-D2FD41DD31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0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606FF-3296-3D46-97B8-D2FD41DD31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: M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241143"/>
          </a:xfrm>
          <a:prstGeom prst="rect">
            <a:avLst/>
          </a:prstGeom>
          <a:solidFill>
            <a:srgbClr val="003C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77" y="3035189"/>
            <a:ext cx="1144588" cy="35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862"/>
          <a:stretch/>
        </p:blipFill>
        <p:spPr>
          <a:xfrm>
            <a:off x="1584410" y="3031448"/>
            <a:ext cx="5537200" cy="3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: Manage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033992" y="338974"/>
            <a:ext cx="2170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4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manage costs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57783" y="1399032"/>
            <a:ext cx="8229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269794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manage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033992" y="338974"/>
            <a:ext cx="2170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4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4"/>
                </a:solidFill>
                <a:latin typeface="Arial"/>
                <a:cs typeface="Arial"/>
              </a:rPr>
              <a:t>to manage costs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5440" y="2387600"/>
            <a:ext cx="8727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 this template</a:t>
            </a:r>
            <a:r>
              <a:rPr lang="en-US" baseline="0" dirty="0">
                <a:solidFill>
                  <a:schemeClr val="bg2"/>
                </a:solidFill>
              </a:rPr>
              <a:t> for a “manage costs” divider slide. How to:</a:t>
            </a:r>
          </a:p>
          <a:p>
            <a:r>
              <a:rPr lang="en-US" baseline="0" dirty="0">
                <a:solidFill>
                  <a:schemeClr val="bg2"/>
                </a:solidFill>
              </a:rPr>
              <a:t>	</a:t>
            </a:r>
            <a:r>
              <a:rPr lang="en-US" sz="1400" baseline="0" dirty="0">
                <a:solidFill>
                  <a:schemeClr val="bg2"/>
                </a:solidFill>
              </a:rPr>
              <a:t>• Copy and paste a photo from the divider slide templates provided onto this slide</a:t>
            </a:r>
          </a:p>
          <a:p>
            <a:r>
              <a:rPr lang="en-US" sz="1400" baseline="0" dirty="0">
                <a:solidFill>
                  <a:schemeClr val="bg2"/>
                </a:solidFill>
              </a:rPr>
              <a:t>	• Select the photo, then go to &gt; ARRANGE, then &gt;SEND TO BACK, to tuck photo under color bars.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: Employee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5019040" y="338974"/>
            <a:ext cx="3185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5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5"/>
                </a:solidFill>
                <a:latin typeface="Arial"/>
                <a:cs typeface="Arial"/>
              </a:rPr>
              <a:t>to invest in employee health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7784" y="1399032"/>
            <a:ext cx="8229600" cy="42957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216076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invest in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5019040" y="338974"/>
            <a:ext cx="3185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5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5"/>
                </a:solidFill>
                <a:latin typeface="Arial"/>
                <a:cs typeface="Arial"/>
              </a:rPr>
              <a:t>to invest in employee health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45440" y="2387600"/>
            <a:ext cx="8727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 this template</a:t>
            </a:r>
            <a:r>
              <a:rPr lang="en-US" baseline="0" dirty="0">
                <a:solidFill>
                  <a:schemeClr val="bg2"/>
                </a:solidFill>
              </a:rPr>
              <a:t> for a “invest in health” divider slide. How to:</a:t>
            </a:r>
          </a:p>
          <a:p>
            <a:r>
              <a:rPr lang="en-US" baseline="0" dirty="0">
                <a:solidFill>
                  <a:schemeClr val="bg2"/>
                </a:solidFill>
              </a:rPr>
              <a:t>	</a:t>
            </a:r>
            <a:r>
              <a:rPr lang="en-US" sz="1400" baseline="0" dirty="0">
                <a:solidFill>
                  <a:schemeClr val="bg2"/>
                </a:solidFill>
              </a:rPr>
              <a:t>• Copy and paste a photo from the divider slide templates provided onto this slide</a:t>
            </a:r>
          </a:p>
          <a:p>
            <a:r>
              <a:rPr lang="en-US" sz="1400" baseline="0" dirty="0">
                <a:solidFill>
                  <a:schemeClr val="bg2"/>
                </a:solidFill>
              </a:rPr>
              <a:t>	• Select the photo, then go to &gt; ARRANGE, then &gt;SEND TO BACK, to tuck photo under color bars.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44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: Build the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5019040" y="338974"/>
            <a:ext cx="3185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2"/>
                </a:solidFill>
                <a:latin typeface="Arial"/>
                <a:cs typeface="Arial"/>
              </a:rPr>
              <a:t>to build the future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7784" y="1399032"/>
            <a:ext cx="8229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250753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build the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5019040" y="338974"/>
            <a:ext cx="3185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accent2"/>
                </a:solidFill>
                <a:latin typeface="Arial"/>
                <a:cs typeface="Arial"/>
              </a:rPr>
              <a:t>to build the future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45440" y="2387600"/>
            <a:ext cx="8727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 this template</a:t>
            </a:r>
            <a:r>
              <a:rPr lang="en-US" baseline="0" dirty="0">
                <a:solidFill>
                  <a:schemeClr val="bg2"/>
                </a:solidFill>
              </a:rPr>
              <a:t> for a “build the future” divider slide. How to:</a:t>
            </a:r>
          </a:p>
          <a:p>
            <a:r>
              <a:rPr lang="en-US" baseline="0" dirty="0">
                <a:solidFill>
                  <a:schemeClr val="bg2"/>
                </a:solidFill>
              </a:rPr>
              <a:t>	</a:t>
            </a:r>
            <a:r>
              <a:rPr lang="en-US" sz="1400" baseline="0" dirty="0">
                <a:solidFill>
                  <a:schemeClr val="bg2"/>
                </a:solidFill>
              </a:rPr>
              <a:t>• Copy and paste a photo from the divider slide templates provided onto this slide</a:t>
            </a:r>
          </a:p>
          <a:p>
            <a:r>
              <a:rPr lang="en-US" sz="1400" baseline="0" dirty="0">
                <a:solidFill>
                  <a:schemeClr val="bg2"/>
                </a:solidFill>
              </a:rPr>
              <a:t>	• Select the photo, then go to &gt; ARRANGE, then &gt;SEND TO BACK, to tuck photo under color bars.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4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wn_55991829_20_Getty_RF_CD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547782"/>
            <a:ext cx="9067800" cy="27581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0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n_73970278_20_Getty_RF_CD-BT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547781"/>
            <a:ext cx="9067800" cy="284313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515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wn_73970340_20_Getty_RF_CD-BT_alt2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41" y="1547782"/>
            <a:ext cx="9041850" cy="2827372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123840" y="3942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4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wn_shutterstock_32051527_RF_alt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0" y="1547781"/>
            <a:ext cx="9093630" cy="272808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422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: M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wn_GettyImages_131192912_lorez_RM_LIC EXP 09011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9128" y="1547782"/>
            <a:ext cx="6689716" cy="379812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547782"/>
            <a:ext cx="5651500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89" y="1910200"/>
            <a:ext cx="698498" cy="21700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77169" y="1882503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</p:spTree>
    <p:extLst>
      <p:ext uri="{BB962C8B-B14F-4D97-AF65-F5344CB8AC3E}">
        <p14:creationId xmlns:p14="http://schemas.microsoft.com/office/powerpoint/2010/main" val="130949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pic>
        <p:nvPicPr>
          <p:cNvPr id="18" name="Picture 17" descr="own_GettyImages_134574079_rf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" y="1547782"/>
            <a:ext cx="9088120" cy="27985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88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pic>
        <p:nvPicPr>
          <p:cNvPr id="15" name="Picture 14" descr="own_42-22201494_Veer_RF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47781"/>
            <a:ext cx="9144000" cy="280127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03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pic>
        <p:nvPicPr>
          <p:cNvPr id="29" name="Picture 28" descr="own_UCP0017816Veer_RF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221" y="1547782"/>
            <a:ext cx="9078896" cy="2709258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6667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divider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  <p:pic>
        <p:nvPicPr>
          <p:cNvPr id="15" name="Picture 14" descr="own_AYP0200276_Veer_RF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0" y="1547783"/>
            <a:ext cx="9077960" cy="283541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" y="4100298"/>
            <a:ext cx="9144001" cy="12456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3019" y="4460325"/>
            <a:ext cx="8067218" cy="6300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section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547782"/>
            <a:ext cx="99541" cy="3798120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75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: M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n_shutterstock_26043487_RF_alt_lorez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t="8810" b="17294"/>
          <a:stretch/>
        </p:blipFill>
        <p:spPr>
          <a:xfrm>
            <a:off x="5221932" y="1539487"/>
            <a:ext cx="3922069" cy="380641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547782"/>
            <a:ext cx="5651500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89" y="1910200"/>
            <a:ext cx="698498" cy="21700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77169" y="1882503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</p:spTree>
    <p:extLst>
      <p:ext uri="{BB962C8B-B14F-4D97-AF65-F5344CB8AC3E}">
        <p14:creationId xmlns:p14="http://schemas.microsoft.com/office/powerpoint/2010/main" val="90534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: Manage Co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4236_own_GettyImages_141707985_RM_lorez_LIC EXP 09011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865" y="1547782"/>
            <a:ext cx="4193136" cy="37981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47782"/>
            <a:ext cx="5647377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5" t="-12763" r="65286" b="-14881"/>
          <a:stretch/>
        </p:blipFill>
        <p:spPr>
          <a:xfrm>
            <a:off x="365495" y="1882144"/>
            <a:ext cx="259849" cy="276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69155" y="1882144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manage costs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4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: Manage Cos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n_VEER_FAN9015087_RF_lorez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0" r="12077" b="27836"/>
          <a:stretch/>
        </p:blipFill>
        <p:spPr>
          <a:xfrm>
            <a:off x="5151120" y="1543159"/>
            <a:ext cx="3992880" cy="38027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47782"/>
            <a:ext cx="5647377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85" t="-12763" r="65286" b="-14881"/>
          <a:stretch/>
        </p:blipFill>
        <p:spPr>
          <a:xfrm>
            <a:off x="365495" y="1882144"/>
            <a:ext cx="259849" cy="27699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69155" y="1882144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manage costs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4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: Employee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wn_GettyImages_109727407_lorez_rf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577" y="1549088"/>
            <a:ext cx="5190423" cy="379681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47782"/>
            <a:ext cx="5650675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8" t="-12763" r="32468" b="-14881"/>
          <a:stretch/>
        </p:blipFill>
        <p:spPr>
          <a:xfrm>
            <a:off x="339734" y="1882143"/>
            <a:ext cx="239764" cy="27699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569155" y="1882144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invest in employee health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: Employee Healt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wn_VEER_OJP0028695_RF_lorez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r="24583" b="7999"/>
          <a:stretch/>
        </p:blipFill>
        <p:spPr>
          <a:xfrm>
            <a:off x="3627120" y="1547782"/>
            <a:ext cx="5516880" cy="37981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547782"/>
            <a:ext cx="5650675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08" t="-12763" r="32468" b="-14881"/>
          <a:stretch/>
        </p:blipFill>
        <p:spPr>
          <a:xfrm>
            <a:off x="339734" y="1882143"/>
            <a:ext cx="239764" cy="27699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569155" y="1882144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invest in employee health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6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4: Build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wn_GettyImages_135385058_lorez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700" y="1547782"/>
            <a:ext cx="5165300" cy="37981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547782"/>
            <a:ext cx="5653974" cy="37981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69155" y="1882144"/>
            <a:ext cx="445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A BETTER WAY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 build the future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50" t="-12763" r="-2003" b="-14881"/>
          <a:stretch/>
        </p:blipFill>
        <p:spPr>
          <a:xfrm>
            <a:off x="377825" y="1882144"/>
            <a:ext cx="247650" cy="276999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329575" y="6386431"/>
            <a:ext cx="183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"/>
                <a:cs typeface="Arial"/>
              </a:rPr>
              <a:t>kp.org/choosebetter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914534" y="6427071"/>
            <a:ext cx="47301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© Kaiser Permanente 2013. All Rights Reserved.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4039" y="2830431"/>
            <a:ext cx="5016622" cy="9746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title</a:t>
            </a:r>
          </a:p>
          <a:p>
            <a:pPr lvl="0"/>
            <a:r>
              <a:rPr lang="en-US" dirty="0"/>
              <a:t>to slide show click here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6055" y="4871960"/>
            <a:ext cx="5016622" cy="262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chemeClr val="bg1"/>
                </a:solidFill>
              </a:defRPr>
            </a:lvl1pPr>
            <a:lvl2pPr marL="274320" indent="0">
              <a:buFontTx/>
              <a:buNone/>
              <a:defRPr/>
            </a:lvl2pPr>
            <a:lvl3pPr marL="548640" indent="0">
              <a:buFontTx/>
              <a:buNone/>
              <a:defRPr/>
            </a:lvl3pPr>
            <a:lvl4pPr marL="850392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presenter name and title   |   And date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597927" y="1547782"/>
            <a:ext cx="98941" cy="37981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: Overall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68426" y="1"/>
            <a:ext cx="0" cy="623454"/>
          </a:xfrm>
          <a:prstGeom prst="line">
            <a:avLst/>
          </a:prstGeom>
          <a:ln w="63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57520" y="338974"/>
            <a:ext cx="264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Arial"/>
                <a:cs typeface="Arial"/>
              </a:rPr>
              <a:t>A BETTER WAY </a:t>
            </a:r>
            <a:r>
              <a:rPr lang="en-US" sz="1000" dirty="0">
                <a:solidFill>
                  <a:schemeClr val="tx2"/>
                </a:solidFill>
                <a:latin typeface="Arial"/>
                <a:cs typeface="Arial"/>
              </a:rPr>
              <a:t>to take care of business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412396" y="415925"/>
            <a:ext cx="114300" cy="114300"/>
          </a:xfrm>
          <a:prstGeom prst="ellipse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44159" y="415925"/>
            <a:ext cx="114300" cy="1143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8675921" y="415925"/>
            <a:ext cx="114300" cy="11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557783" y="1399032"/>
            <a:ext cx="8229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9169" y="348275"/>
            <a:ext cx="3879362" cy="265412"/>
          </a:xfrm>
        </p:spPr>
        <p:txBody>
          <a:bodyPr>
            <a:noAutofit/>
          </a:bodyPr>
          <a:lstStyle>
            <a:lvl1pPr marL="0" indent="0">
              <a:buNone/>
              <a:defRPr sz="1000" b="1" i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74320" indent="0">
              <a:buNone/>
              <a:defRPr sz="1000" b="1" i="0">
                <a:latin typeface="Arial"/>
                <a:cs typeface="Arial"/>
              </a:defRPr>
            </a:lvl2pPr>
            <a:lvl3pPr marL="548640" indent="0">
              <a:buNone/>
              <a:defRPr sz="1000" b="1" i="0">
                <a:latin typeface="Arial"/>
                <a:cs typeface="Arial"/>
              </a:defRPr>
            </a:lvl3pPr>
            <a:lvl4pPr marL="850392" indent="0">
              <a:buNone/>
              <a:defRPr sz="1000" b="1" i="0">
                <a:latin typeface="Arial"/>
                <a:cs typeface="Arial"/>
              </a:defRPr>
            </a:lvl4pPr>
            <a:lvl5pPr marL="1828800" indent="0">
              <a:buNone/>
              <a:defRPr sz="10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HERE TO ADD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8864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2630"/>
            <a:ext cx="8229600" cy="578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784" y="13990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2295" y="2127"/>
              <a:ext cx="20" cy="71"/>
            </a:xfrm>
            <a:custGeom>
              <a:avLst/>
              <a:gdLst>
                <a:gd name="T0" fmla="*/ 14409 w 9"/>
                <a:gd name="T1" fmla="*/ 4890 h 30"/>
                <a:gd name="T2" fmla="*/ 8242 w 9"/>
                <a:gd name="T3" fmla="*/ 0 h 30"/>
                <a:gd name="T4" fmla="*/ 0 w 9"/>
                <a:gd name="T5" fmla="*/ 165484 h 30"/>
                <a:gd name="T6" fmla="*/ 30331 w 9"/>
                <a:gd name="T7" fmla="*/ 49009 h 30"/>
                <a:gd name="T8" fmla="*/ 14409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276" y="2122"/>
              <a:ext cx="20" cy="77"/>
            </a:xfrm>
            <a:custGeom>
              <a:avLst/>
              <a:gdLst>
                <a:gd name="T0" fmla="*/ 0 w 9"/>
                <a:gd name="T1" fmla="*/ 5558 h 32"/>
                <a:gd name="T2" fmla="*/ 14409 w 9"/>
                <a:gd name="T3" fmla="*/ 195611 h 32"/>
                <a:gd name="T4" fmla="*/ 33660 w 9"/>
                <a:gd name="T5" fmla="*/ 5558 h 32"/>
                <a:gd name="T6" fmla="*/ 0 w 9"/>
                <a:gd name="T7" fmla="*/ 5558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2257" y="2127"/>
              <a:ext cx="22" cy="71"/>
            </a:xfrm>
            <a:custGeom>
              <a:avLst/>
              <a:gdLst>
                <a:gd name="T0" fmla="*/ 23208 w 9"/>
                <a:gd name="T1" fmla="*/ 4890 h 30"/>
                <a:gd name="T2" fmla="*/ 5683 w 9"/>
                <a:gd name="T3" fmla="*/ 49009 h 30"/>
                <a:gd name="T4" fmla="*/ 54203 w 9"/>
                <a:gd name="T5" fmla="*/ 165484 h 30"/>
                <a:gd name="T6" fmla="*/ 40913 w 9"/>
                <a:gd name="T7" fmla="*/ 0 h 30"/>
                <a:gd name="T8" fmla="*/ 23208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2231" y="2136"/>
              <a:ext cx="37" cy="65"/>
            </a:xfrm>
            <a:custGeom>
              <a:avLst/>
              <a:gdLst>
                <a:gd name="T0" fmla="*/ 0 w 15"/>
                <a:gd name="T1" fmla="*/ 0 h 27"/>
                <a:gd name="T2" fmla="*/ 108284 w 15"/>
                <a:gd name="T3" fmla="*/ 163506 h 27"/>
                <a:gd name="T4" fmla="*/ 66861 w 15"/>
                <a:gd name="T5" fmla="*/ 22813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30976 h 28"/>
                <a:gd name="T2" fmla="*/ 122800 w 21"/>
                <a:gd name="T3" fmla="*/ 171963 h 28"/>
                <a:gd name="T4" fmla="*/ 46429 w 21"/>
                <a:gd name="T5" fmla="*/ 0 h 28"/>
                <a:gd name="T6" fmla="*/ 0 w 21"/>
                <a:gd name="T7" fmla="*/ 30976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2304" y="2148"/>
              <a:ext cx="31" cy="53"/>
            </a:xfrm>
            <a:custGeom>
              <a:avLst/>
              <a:gdLst>
                <a:gd name="T0" fmla="*/ 18049 w 13"/>
                <a:gd name="T1" fmla="*/ 35305 h 22"/>
                <a:gd name="T2" fmla="*/ 0 w 13"/>
                <a:gd name="T3" fmla="*/ 131929 h 22"/>
                <a:gd name="T4" fmla="*/ 77250 w 13"/>
                <a:gd name="T5" fmla="*/ 0 h 22"/>
                <a:gd name="T6" fmla="*/ 18049 w 13"/>
                <a:gd name="T7" fmla="*/ 3530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47826 w 19"/>
                <a:gd name="T1" fmla="*/ 0 h 24"/>
                <a:gd name="T2" fmla="*/ 0 w 19"/>
                <a:gd name="T3" fmla="*/ 136779 h 24"/>
                <a:gd name="T4" fmla="*/ 84390 w 19"/>
                <a:gd name="T5" fmla="*/ 17081 h 24"/>
                <a:gd name="T6" fmla="*/ 47826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2205" y="2148"/>
              <a:ext cx="47" cy="63"/>
            </a:xfrm>
            <a:custGeom>
              <a:avLst/>
              <a:gdLst>
                <a:gd name="T0" fmla="*/ 0 w 20"/>
                <a:gd name="T1" fmla="*/ 64560 h 26"/>
                <a:gd name="T2" fmla="*/ 102563 w 20"/>
                <a:gd name="T3" fmla="*/ 167742 h 26"/>
                <a:gd name="T4" fmla="*/ 11094 w 20"/>
                <a:gd name="T5" fmla="*/ 0 h 26"/>
                <a:gd name="T6" fmla="*/ 0 w 20"/>
                <a:gd name="T7" fmla="*/ 6456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101127 w 19"/>
                <a:gd name="T1" fmla="*/ 11513 h 22"/>
                <a:gd name="T2" fmla="*/ 88989 w 19"/>
                <a:gd name="T3" fmla="*/ 0 h 22"/>
                <a:gd name="T4" fmla="*/ 0 w 19"/>
                <a:gd name="T5" fmla="*/ 119943 h 22"/>
                <a:gd name="T6" fmla="*/ 105755 w 19"/>
                <a:gd name="T7" fmla="*/ 39229 h 22"/>
                <a:gd name="T8" fmla="*/ 101127 w 19"/>
                <a:gd name="T9" fmla="*/ 1151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46012 h 17"/>
                <a:gd name="T2" fmla="*/ 88271 w 17"/>
                <a:gd name="T3" fmla="*/ 88271 h 17"/>
                <a:gd name="T4" fmla="*/ 0 w 17"/>
                <a:gd name="T5" fmla="*/ 0 h 17"/>
                <a:gd name="T6" fmla="*/ 0 w 17"/>
                <a:gd name="T7" fmla="*/ 46012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99883 w 17"/>
                <a:gd name="T1" fmla="*/ 45560 h 16"/>
                <a:gd name="T2" fmla="*/ 99883 w 17"/>
                <a:gd name="T3" fmla="*/ 0 h 16"/>
                <a:gd name="T4" fmla="*/ 0 w 17"/>
                <a:gd name="T5" fmla="*/ 91214 h 16"/>
                <a:gd name="T6" fmla="*/ 99883 w 17"/>
                <a:gd name="T7" fmla="*/ 4556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44928 h 10"/>
                <a:gd name="T2" fmla="*/ 91214 w 16"/>
                <a:gd name="T3" fmla="*/ 63866 h 10"/>
                <a:gd name="T4" fmla="*/ 0 w 16"/>
                <a:gd name="T5" fmla="*/ 0 h 10"/>
                <a:gd name="T6" fmla="*/ 0 w 16"/>
                <a:gd name="T7" fmla="*/ 449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2330" y="2203"/>
              <a:ext cx="37" cy="22"/>
            </a:xfrm>
            <a:custGeom>
              <a:avLst/>
              <a:gdLst>
                <a:gd name="T0" fmla="*/ 108284 w 15"/>
                <a:gd name="T1" fmla="*/ 36664 h 9"/>
                <a:gd name="T2" fmla="*/ 108284 w 15"/>
                <a:gd name="T3" fmla="*/ 0 h 9"/>
                <a:gd name="T4" fmla="*/ 0 w 15"/>
                <a:gd name="T5" fmla="*/ 54203 h 9"/>
                <a:gd name="T6" fmla="*/ 108284 w 15"/>
                <a:gd name="T7" fmla="*/ 3666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108284 w 15"/>
                <a:gd name="T1" fmla="*/ 29052 h 6"/>
                <a:gd name="T2" fmla="*/ 108284 w 15"/>
                <a:gd name="T3" fmla="*/ 0 h 6"/>
                <a:gd name="T4" fmla="*/ 0 w 15"/>
                <a:gd name="T5" fmla="*/ 29052 h 6"/>
                <a:gd name="T6" fmla="*/ 108284 w 15"/>
                <a:gd name="T7" fmla="*/ 2905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black">
            <a:xfrm>
              <a:off x="2321" y="2106"/>
              <a:ext cx="32" cy="42"/>
            </a:xfrm>
            <a:custGeom>
              <a:avLst/>
              <a:gdLst>
                <a:gd name="T0" fmla="*/ 59591 w 14"/>
                <a:gd name="T1" fmla="*/ 47460 h 18"/>
                <a:gd name="T2" fmla="*/ 0 w 14"/>
                <a:gd name="T3" fmla="*/ 42952 h 18"/>
                <a:gd name="T4" fmla="*/ 59591 w 14"/>
                <a:gd name="T5" fmla="*/ 4746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1024 h 1"/>
                <a:gd name="T2" fmla="*/ 102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74429 w 14"/>
                <a:gd name="T1" fmla="*/ 56344 h 18"/>
                <a:gd name="T2" fmla="*/ 0 w 14"/>
                <a:gd name="T3" fmla="*/ 56344 h 18"/>
                <a:gd name="T4" fmla="*/ 74429 w 14"/>
                <a:gd name="T5" fmla="*/ 563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black">
            <a:xfrm>
              <a:off x="2269" y="2084"/>
              <a:ext cx="36" cy="38"/>
            </a:xfrm>
            <a:custGeom>
              <a:avLst/>
              <a:gdLst>
                <a:gd name="T0" fmla="*/ 37354 w 15"/>
                <a:gd name="T1" fmla="*/ 91214 h 16"/>
                <a:gd name="T2" fmla="*/ 82874 w 15"/>
                <a:gd name="T3" fmla="*/ 45560 h 16"/>
                <a:gd name="T4" fmla="*/ 37354 w 15"/>
                <a:gd name="T5" fmla="*/ 0 h 16"/>
                <a:gd name="T6" fmla="*/ 0 w 15"/>
                <a:gd name="T7" fmla="*/ 45560 h 16"/>
                <a:gd name="T8" fmla="*/ 37354 w 15"/>
                <a:gd name="T9" fmla="*/ 912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80 w 125"/>
                <a:gd name="T1" fmla="*/ 50 h 85"/>
                <a:gd name="T2" fmla="*/ 92 w 125"/>
                <a:gd name="T3" fmla="*/ 14 h 85"/>
                <a:gd name="T4" fmla="*/ 92 w 125"/>
                <a:gd name="T5" fmla="*/ 14 h 85"/>
                <a:gd name="T6" fmla="*/ 104 w 125"/>
                <a:gd name="T7" fmla="*/ 50 h 85"/>
                <a:gd name="T8" fmla="*/ 80 w 125"/>
                <a:gd name="T9" fmla="*/ 50 h 85"/>
                <a:gd name="T10" fmla="*/ 82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8 w 125"/>
                <a:gd name="T39" fmla="*/ 85 h 85"/>
                <a:gd name="T40" fmla="*/ 75 w 125"/>
                <a:gd name="T41" fmla="*/ 62 h 85"/>
                <a:gd name="T42" fmla="*/ 106 w 125"/>
                <a:gd name="T43" fmla="*/ 62 h 85"/>
                <a:gd name="T44" fmla="*/ 115 w 125"/>
                <a:gd name="T45" fmla="*/ 85 h 85"/>
                <a:gd name="T46" fmla="*/ 130 w 125"/>
                <a:gd name="T47" fmla="*/ 85 h 85"/>
                <a:gd name="T48" fmla="*/ 101 w 125"/>
                <a:gd name="T49" fmla="*/ 0 h 85"/>
                <a:gd name="T50" fmla="*/ 82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88271 w 34"/>
                <a:gd name="T1" fmla="*/ 139143 h 36"/>
                <a:gd name="T2" fmla="*/ 52784 w 34"/>
                <a:gd name="T3" fmla="*/ 0 h 36"/>
                <a:gd name="T4" fmla="*/ 0 w 34"/>
                <a:gd name="T5" fmla="*/ 0 h 36"/>
                <a:gd name="T6" fmla="*/ 0 w 34"/>
                <a:gd name="T7" fmla="*/ 194400 h 36"/>
                <a:gd name="T8" fmla="*/ 31235 w 34"/>
                <a:gd name="T9" fmla="*/ 194400 h 36"/>
                <a:gd name="T10" fmla="*/ 31235 w 34"/>
                <a:gd name="T11" fmla="*/ 27011 h 36"/>
                <a:gd name="T12" fmla="*/ 73494 w 34"/>
                <a:gd name="T13" fmla="*/ 194400 h 36"/>
                <a:gd name="T14" fmla="*/ 104216 w 34"/>
                <a:gd name="T15" fmla="*/ 194400 h 36"/>
                <a:gd name="T16" fmla="*/ 145744 w 34"/>
                <a:gd name="T17" fmla="*/ 27011 h 36"/>
                <a:gd name="T18" fmla="*/ 145744 w 34"/>
                <a:gd name="T19" fmla="*/ 194400 h 36"/>
                <a:gd name="T20" fmla="*/ 176487 w 34"/>
                <a:gd name="T21" fmla="*/ 194400 h 36"/>
                <a:gd name="T22" fmla="*/ 176487 w 34"/>
                <a:gd name="T23" fmla="*/ 0 h 36"/>
                <a:gd name="T24" fmla="*/ 119414 w 34"/>
                <a:gd name="T25" fmla="*/ 0 h 36"/>
                <a:gd name="T26" fmla="*/ 88271 w 34"/>
                <a:gd name="T27" fmla="*/ 13914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1" name="Freeform 28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116172 w 29"/>
                <a:gd name="T1" fmla="*/ 150582 h 36"/>
                <a:gd name="T2" fmla="*/ 44866 w 29"/>
                <a:gd name="T3" fmla="*/ 0 h 36"/>
                <a:gd name="T4" fmla="*/ 0 w 29"/>
                <a:gd name="T5" fmla="*/ 0 h 36"/>
                <a:gd name="T6" fmla="*/ 0 w 29"/>
                <a:gd name="T7" fmla="*/ 194400 h 36"/>
                <a:gd name="T8" fmla="*/ 30054 w 29"/>
                <a:gd name="T9" fmla="*/ 194400 h 36"/>
                <a:gd name="T10" fmla="*/ 30054 w 29"/>
                <a:gd name="T11" fmla="*/ 48363 h 36"/>
                <a:gd name="T12" fmla="*/ 100574 w 29"/>
                <a:gd name="T13" fmla="*/ 194400 h 36"/>
                <a:gd name="T14" fmla="*/ 145466 w 29"/>
                <a:gd name="T15" fmla="*/ 194400 h 36"/>
                <a:gd name="T16" fmla="*/ 145466 w 29"/>
                <a:gd name="T17" fmla="*/ 0 h 36"/>
                <a:gd name="T18" fmla="*/ 116172 w 29"/>
                <a:gd name="T19" fmla="*/ 0 h 36"/>
                <a:gd name="T20" fmla="*/ 116172 w 29"/>
                <a:gd name="T21" fmla="*/ 15058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122800 w 21"/>
                <a:gd name="T1" fmla="*/ 166154 h 36"/>
                <a:gd name="T2" fmla="*/ 34286 w 21"/>
                <a:gd name="T3" fmla="*/ 166154 h 36"/>
                <a:gd name="T4" fmla="*/ 34286 w 21"/>
                <a:gd name="T5" fmla="*/ 114190 h 36"/>
                <a:gd name="T6" fmla="*/ 98017 w 21"/>
                <a:gd name="T7" fmla="*/ 114190 h 36"/>
                <a:gd name="T8" fmla="*/ 98017 w 21"/>
                <a:gd name="T9" fmla="*/ 80216 h 36"/>
                <a:gd name="T10" fmla="*/ 34286 w 21"/>
                <a:gd name="T11" fmla="*/ 80216 h 36"/>
                <a:gd name="T12" fmla="*/ 34286 w 21"/>
                <a:gd name="T13" fmla="*/ 27011 h 36"/>
                <a:gd name="T14" fmla="*/ 117524 w 21"/>
                <a:gd name="T15" fmla="*/ 27011 h 36"/>
                <a:gd name="T16" fmla="*/ 117524 w 21"/>
                <a:gd name="T17" fmla="*/ 0 h 36"/>
                <a:gd name="T18" fmla="*/ 0 w 21"/>
                <a:gd name="T19" fmla="*/ 0 h 36"/>
                <a:gd name="T20" fmla="*/ 0 w 21"/>
                <a:gd name="T21" fmla="*/ 194400 h 36"/>
                <a:gd name="T22" fmla="*/ 122800 w 21"/>
                <a:gd name="T23" fmla="*/ 194400 h 36"/>
                <a:gd name="T24" fmla="*/ 122800 w 21"/>
                <a:gd name="T25" fmla="*/ 166154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68832 w 82"/>
                <a:gd name="T1" fmla="*/ 0 h 36"/>
                <a:gd name="T2" fmla="*/ 268832 w 82"/>
                <a:gd name="T3" fmla="*/ 0 h 36"/>
                <a:gd name="T4" fmla="*/ 265136 w 82"/>
                <a:gd name="T5" fmla="*/ 0 h 36"/>
                <a:gd name="T6" fmla="*/ 265136 w 82"/>
                <a:gd name="T7" fmla="*/ 150582 h 36"/>
                <a:gd name="T8" fmla="*/ 185537 w 82"/>
                <a:gd name="T9" fmla="*/ 0 h 36"/>
                <a:gd name="T10" fmla="*/ 144303 w 82"/>
                <a:gd name="T11" fmla="*/ 0 h 36"/>
                <a:gd name="T12" fmla="*/ 144303 w 82"/>
                <a:gd name="T13" fmla="*/ 166154 h 36"/>
                <a:gd name="T14" fmla="*/ 39451 w 82"/>
                <a:gd name="T15" fmla="*/ 166154 h 36"/>
                <a:gd name="T16" fmla="*/ 39451 w 82"/>
                <a:gd name="T17" fmla="*/ 114190 h 36"/>
                <a:gd name="T18" fmla="*/ 100007 w 82"/>
                <a:gd name="T19" fmla="*/ 114190 h 36"/>
                <a:gd name="T20" fmla="*/ 100007 w 82"/>
                <a:gd name="T21" fmla="*/ 80216 h 36"/>
                <a:gd name="T22" fmla="*/ 39451 w 82"/>
                <a:gd name="T23" fmla="*/ 80216 h 36"/>
                <a:gd name="T24" fmla="*/ 39451 w 82"/>
                <a:gd name="T25" fmla="*/ 27011 h 36"/>
                <a:gd name="T26" fmla="*/ 109118 w 82"/>
                <a:gd name="T27" fmla="*/ 27011 h 36"/>
                <a:gd name="T28" fmla="*/ 109118 w 82"/>
                <a:gd name="T29" fmla="*/ 0 h 36"/>
                <a:gd name="T30" fmla="*/ 0 w 82"/>
                <a:gd name="T31" fmla="*/ 0 h 36"/>
                <a:gd name="T32" fmla="*/ 0 w 82"/>
                <a:gd name="T33" fmla="*/ 194400 h 36"/>
                <a:gd name="T34" fmla="*/ 169743 w 82"/>
                <a:gd name="T35" fmla="*/ 194400 h 36"/>
                <a:gd name="T36" fmla="*/ 169743 w 82"/>
                <a:gd name="T37" fmla="*/ 194400 h 36"/>
                <a:gd name="T38" fmla="*/ 169743 w 82"/>
                <a:gd name="T39" fmla="*/ 48363 h 36"/>
                <a:gd name="T40" fmla="*/ 253047 w 82"/>
                <a:gd name="T41" fmla="*/ 194400 h 36"/>
                <a:gd name="T42" fmla="*/ 297383 w 82"/>
                <a:gd name="T43" fmla="*/ 194400 h 36"/>
                <a:gd name="T44" fmla="*/ 297383 w 82"/>
                <a:gd name="T45" fmla="*/ 27011 h 36"/>
                <a:gd name="T46" fmla="*/ 357185 w 82"/>
                <a:gd name="T47" fmla="*/ 27011 h 36"/>
                <a:gd name="T48" fmla="*/ 357185 w 82"/>
                <a:gd name="T49" fmla="*/ 194400 h 36"/>
                <a:gd name="T50" fmla="*/ 389642 w 82"/>
                <a:gd name="T51" fmla="*/ 194400 h 36"/>
                <a:gd name="T52" fmla="*/ 389642 w 82"/>
                <a:gd name="T53" fmla="*/ 27011 h 36"/>
                <a:gd name="T54" fmla="*/ 450518 w 82"/>
                <a:gd name="T55" fmla="*/ 27011 h 36"/>
                <a:gd name="T56" fmla="*/ 450518 w 82"/>
                <a:gd name="T57" fmla="*/ 0 h 36"/>
                <a:gd name="T58" fmla="*/ 268832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5" name="Freeform 32"/>
            <p:cNvSpPr>
              <a:spLocks noEditPoints="1"/>
            </p:cNvSpPr>
            <p:nvPr/>
          </p:nvSpPr>
          <p:spPr bwMode="black">
            <a:xfrm>
              <a:off x="2874" y="2148"/>
              <a:ext cx="121" cy="85"/>
            </a:xfrm>
            <a:custGeom>
              <a:avLst/>
              <a:gdLst>
                <a:gd name="T0" fmla="*/ 172309 w 51"/>
                <a:gd name="T1" fmla="*/ 80216 h 36"/>
                <a:gd name="T2" fmla="*/ 172309 w 51"/>
                <a:gd name="T3" fmla="*/ 80216 h 36"/>
                <a:gd name="T4" fmla="*/ 172309 w 51"/>
                <a:gd name="T5" fmla="*/ 27011 h 36"/>
                <a:gd name="T6" fmla="*/ 200566 w 51"/>
                <a:gd name="T7" fmla="*/ 27011 h 36"/>
                <a:gd name="T8" fmla="*/ 239670 w 51"/>
                <a:gd name="T9" fmla="*/ 55257 h 36"/>
                <a:gd name="T10" fmla="*/ 200566 w 51"/>
                <a:gd name="T11" fmla="*/ 80216 h 36"/>
                <a:gd name="T12" fmla="*/ 172309 w 51"/>
                <a:gd name="T13" fmla="*/ 80216 h 36"/>
                <a:gd name="T14" fmla="*/ 255602 w 51"/>
                <a:gd name="T15" fmla="*/ 98553 h 36"/>
                <a:gd name="T16" fmla="*/ 272217 w 51"/>
                <a:gd name="T17" fmla="*/ 55257 h 36"/>
                <a:gd name="T18" fmla="*/ 255602 w 51"/>
                <a:gd name="T19" fmla="*/ 16285 h 36"/>
                <a:gd name="T20" fmla="*/ 195973 w 51"/>
                <a:gd name="T21" fmla="*/ 0 h 36"/>
                <a:gd name="T22" fmla="*/ 141193 w 51"/>
                <a:gd name="T23" fmla="*/ 0 h 36"/>
                <a:gd name="T24" fmla="*/ 141193 w 51"/>
                <a:gd name="T25" fmla="*/ 80216 h 36"/>
                <a:gd name="T26" fmla="*/ 141193 w 51"/>
                <a:gd name="T27" fmla="*/ 80216 h 36"/>
                <a:gd name="T28" fmla="*/ 141193 w 51"/>
                <a:gd name="T29" fmla="*/ 166154 h 36"/>
                <a:gd name="T30" fmla="*/ 36983 w 51"/>
                <a:gd name="T31" fmla="*/ 166154 h 36"/>
                <a:gd name="T32" fmla="*/ 36983 w 51"/>
                <a:gd name="T33" fmla="*/ 114190 h 36"/>
                <a:gd name="T34" fmla="*/ 96893 w 51"/>
                <a:gd name="T35" fmla="*/ 114190 h 36"/>
                <a:gd name="T36" fmla="*/ 96893 w 51"/>
                <a:gd name="T37" fmla="*/ 80216 h 36"/>
                <a:gd name="T38" fmla="*/ 36983 w 51"/>
                <a:gd name="T39" fmla="*/ 80216 h 36"/>
                <a:gd name="T40" fmla="*/ 36983 w 51"/>
                <a:gd name="T41" fmla="*/ 27011 h 36"/>
                <a:gd name="T42" fmla="*/ 108618 w 51"/>
                <a:gd name="T43" fmla="*/ 27011 h 36"/>
                <a:gd name="T44" fmla="*/ 108618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72309 w 51"/>
                <a:gd name="T51" fmla="*/ 194400 h 36"/>
                <a:gd name="T52" fmla="*/ 172309 w 51"/>
                <a:gd name="T53" fmla="*/ 114190 h 36"/>
                <a:gd name="T54" fmla="*/ 188909 w 51"/>
                <a:gd name="T55" fmla="*/ 114190 h 36"/>
                <a:gd name="T56" fmla="*/ 239670 w 51"/>
                <a:gd name="T57" fmla="*/ 194400 h 36"/>
                <a:gd name="T58" fmla="*/ 276264 w 51"/>
                <a:gd name="T59" fmla="*/ 194400 h 36"/>
                <a:gd name="T60" fmla="*/ 228014 w 51"/>
                <a:gd name="T61" fmla="*/ 107289 h 36"/>
                <a:gd name="T62" fmla="*/ 255602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80639 w 51"/>
                <a:gd name="T1" fmla="*/ 80216 h 36"/>
                <a:gd name="T2" fmla="*/ 180639 w 51"/>
                <a:gd name="T3" fmla="*/ 80216 h 36"/>
                <a:gd name="T4" fmla="*/ 180639 w 51"/>
                <a:gd name="T5" fmla="*/ 27011 h 36"/>
                <a:gd name="T6" fmla="*/ 209888 w 51"/>
                <a:gd name="T7" fmla="*/ 27011 h 36"/>
                <a:gd name="T8" fmla="*/ 242902 w 51"/>
                <a:gd name="T9" fmla="*/ 55257 h 36"/>
                <a:gd name="T10" fmla="*/ 209888 w 51"/>
                <a:gd name="T11" fmla="*/ 80216 h 36"/>
                <a:gd name="T12" fmla="*/ 180639 w 51"/>
                <a:gd name="T13" fmla="*/ 80216 h 36"/>
                <a:gd name="T14" fmla="*/ 259891 w 51"/>
                <a:gd name="T15" fmla="*/ 98553 h 36"/>
                <a:gd name="T16" fmla="*/ 283047 w 51"/>
                <a:gd name="T17" fmla="*/ 55257 h 36"/>
                <a:gd name="T18" fmla="*/ 259891 w 51"/>
                <a:gd name="T19" fmla="*/ 16285 h 36"/>
                <a:gd name="T20" fmla="*/ 202599 w 51"/>
                <a:gd name="T21" fmla="*/ 0 h 36"/>
                <a:gd name="T22" fmla="*/ 140590 w 51"/>
                <a:gd name="T23" fmla="*/ 0 h 36"/>
                <a:gd name="T24" fmla="*/ 140590 w 51"/>
                <a:gd name="T25" fmla="*/ 80216 h 36"/>
                <a:gd name="T26" fmla="*/ 140590 w 51"/>
                <a:gd name="T27" fmla="*/ 80216 h 36"/>
                <a:gd name="T28" fmla="*/ 140590 w 51"/>
                <a:gd name="T29" fmla="*/ 166154 h 36"/>
                <a:gd name="T30" fmla="*/ 33014 w 51"/>
                <a:gd name="T31" fmla="*/ 166154 h 36"/>
                <a:gd name="T32" fmla="*/ 33014 w 51"/>
                <a:gd name="T33" fmla="*/ 114190 h 36"/>
                <a:gd name="T34" fmla="*/ 95248 w 51"/>
                <a:gd name="T35" fmla="*/ 114190 h 36"/>
                <a:gd name="T36" fmla="*/ 95248 w 51"/>
                <a:gd name="T37" fmla="*/ 80216 h 36"/>
                <a:gd name="T38" fmla="*/ 33014 w 51"/>
                <a:gd name="T39" fmla="*/ 80216 h 36"/>
                <a:gd name="T40" fmla="*/ 33014 w 51"/>
                <a:gd name="T41" fmla="*/ 27011 h 36"/>
                <a:gd name="T42" fmla="*/ 112539 w 51"/>
                <a:gd name="T43" fmla="*/ 27011 h 36"/>
                <a:gd name="T44" fmla="*/ 112539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80639 w 51"/>
                <a:gd name="T51" fmla="*/ 194400 h 36"/>
                <a:gd name="T52" fmla="*/ 180639 w 51"/>
                <a:gd name="T53" fmla="*/ 114190 h 36"/>
                <a:gd name="T54" fmla="*/ 197629 w 51"/>
                <a:gd name="T55" fmla="*/ 114190 h 36"/>
                <a:gd name="T56" fmla="*/ 247934 w 51"/>
                <a:gd name="T57" fmla="*/ 194400 h 36"/>
                <a:gd name="T58" fmla="*/ 288215 w 51"/>
                <a:gd name="T59" fmla="*/ 194400 h 36"/>
                <a:gd name="T60" fmla="*/ 230923 w 51"/>
                <a:gd name="T61" fmla="*/ 107289 h 36"/>
                <a:gd name="T62" fmla="*/ 259891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63526 w 25"/>
                <a:gd name="T1" fmla="*/ 87179 h 36"/>
                <a:gd name="T2" fmla="*/ 38369 w 25"/>
                <a:gd name="T3" fmla="*/ 87179 h 36"/>
                <a:gd name="T4" fmla="*/ 38369 w 25"/>
                <a:gd name="T5" fmla="*/ 27011 h 36"/>
                <a:gd name="T6" fmla="*/ 63526 w 25"/>
                <a:gd name="T7" fmla="*/ 27011 h 36"/>
                <a:gd name="T8" fmla="*/ 95391 w 25"/>
                <a:gd name="T9" fmla="*/ 58931 h 36"/>
                <a:gd name="T10" fmla="*/ 63526 w 25"/>
                <a:gd name="T11" fmla="*/ 87179 h 36"/>
                <a:gd name="T12" fmla="*/ 113320 w 25"/>
                <a:gd name="T13" fmla="*/ 16285 h 36"/>
                <a:gd name="T14" fmla="*/ 58714 w 25"/>
                <a:gd name="T15" fmla="*/ 0 h 36"/>
                <a:gd name="T16" fmla="*/ 0 w 25"/>
                <a:gd name="T17" fmla="*/ 0 h 36"/>
                <a:gd name="T18" fmla="*/ 0 w 25"/>
                <a:gd name="T19" fmla="*/ 114190 h 36"/>
                <a:gd name="T20" fmla="*/ 0 w 25"/>
                <a:gd name="T21" fmla="*/ 194400 h 36"/>
                <a:gd name="T22" fmla="*/ 38369 w 25"/>
                <a:gd name="T23" fmla="*/ 194400 h 36"/>
                <a:gd name="T24" fmla="*/ 38369 w 25"/>
                <a:gd name="T25" fmla="*/ 114190 h 36"/>
                <a:gd name="T26" fmla="*/ 58714 w 25"/>
                <a:gd name="T27" fmla="*/ 114190 h 36"/>
                <a:gd name="T28" fmla="*/ 113320 w 25"/>
                <a:gd name="T29" fmla="*/ 98553 h 36"/>
                <a:gd name="T30" fmla="*/ 133753 w 25"/>
                <a:gd name="T31" fmla="*/ 58931 h 36"/>
                <a:gd name="T32" fmla="*/ 113320 w 25"/>
                <a:gd name="T33" fmla="*/ 1628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92490 w 23"/>
                <a:gd name="T1" fmla="*/ 78369 h 37"/>
                <a:gd name="T2" fmla="*/ 38698 w 23"/>
                <a:gd name="T3" fmla="*/ 49438 h 37"/>
                <a:gd name="T4" fmla="*/ 86586 w 23"/>
                <a:gd name="T5" fmla="*/ 24689 h 37"/>
                <a:gd name="T6" fmla="*/ 140326 w 23"/>
                <a:gd name="T7" fmla="*/ 33301 h 37"/>
                <a:gd name="T8" fmla="*/ 140326 w 23"/>
                <a:gd name="T9" fmla="*/ 10508 h 37"/>
                <a:gd name="T10" fmla="*/ 86586 w 23"/>
                <a:gd name="T11" fmla="*/ 0 h 37"/>
                <a:gd name="T12" fmla="*/ 0 w 23"/>
                <a:gd name="T13" fmla="*/ 53583 h 37"/>
                <a:gd name="T14" fmla="*/ 66496 w 23"/>
                <a:gd name="T15" fmla="*/ 101275 h 37"/>
                <a:gd name="T16" fmla="*/ 114561 w 23"/>
                <a:gd name="T17" fmla="*/ 130469 h 37"/>
                <a:gd name="T18" fmla="*/ 66496 w 23"/>
                <a:gd name="T19" fmla="*/ 155218 h 37"/>
                <a:gd name="T20" fmla="*/ 0 w 23"/>
                <a:gd name="T21" fmla="*/ 147423 h 37"/>
                <a:gd name="T22" fmla="*/ 0 w 23"/>
                <a:gd name="T23" fmla="*/ 170336 h 37"/>
                <a:gd name="T24" fmla="*/ 62211 w 23"/>
                <a:gd name="T25" fmla="*/ 180723 h 37"/>
                <a:gd name="T26" fmla="*/ 154701 w 23"/>
                <a:gd name="T27" fmla="*/ 130469 h 37"/>
                <a:gd name="T28" fmla="*/ 92490 w 23"/>
                <a:gd name="T29" fmla="*/ 78369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37658 w 15"/>
                <a:gd name="T1" fmla="*/ 44928 h 15"/>
                <a:gd name="T2" fmla="*/ 37658 w 15"/>
                <a:gd name="T3" fmla="*/ 32083 h 15"/>
                <a:gd name="T4" fmla="*/ 50498 w 15"/>
                <a:gd name="T5" fmla="*/ 32083 h 15"/>
                <a:gd name="T6" fmla="*/ 63866 w 15"/>
                <a:gd name="T7" fmla="*/ 37658 h 15"/>
                <a:gd name="T8" fmla="*/ 50498 w 15"/>
                <a:gd name="T9" fmla="*/ 44928 h 15"/>
                <a:gd name="T10" fmla="*/ 37658 w 15"/>
                <a:gd name="T11" fmla="*/ 44928 h 15"/>
                <a:gd name="T12" fmla="*/ 37658 w 15"/>
                <a:gd name="T13" fmla="*/ 50498 h 15"/>
                <a:gd name="T14" fmla="*/ 50498 w 15"/>
                <a:gd name="T15" fmla="*/ 50498 h 15"/>
                <a:gd name="T16" fmla="*/ 63866 w 15"/>
                <a:gd name="T17" fmla="*/ 76999 h 15"/>
                <a:gd name="T18" fmla="*/ 68417 w 15"/>
                <a:gd name="T19" fmla="*/ 76999 h 15"/>
                <a:gd name="T20" fmla="*/ 58296 w 15"/>
                <a:gd name="T21" fmla="*/ 50498 h 15"/>
                <a:gd name="T22" fmla="*/ 68417 w 15"/>
                <a:gd name="T23" fmla="*/ 37658 h 15"/>
                <a:gd name="T24" fmla="*/ 50498 w 15"/>
                <a:gd name="T25" fmla="*/ 26611 h 15"/>
                <a:gd name="T26" fmla="*/ 32083 w 15"/>
                <a:gd name="T27" fmla="*/ 26611 h 15"/>
                <a:gd name="T28" fmla="*/ 32083 w 15"/>
                <a:gd name="T29" fmla="*/ 76999 h 15"/>
                <a:gd name="T30" fmla="*/ 37658 w 15"/>
                <a:gd name="T31" fmla="*/ 76999 h 15"/>
                <a:gd name="T32" fmla="*/ 37658 w 15"/>
                <a:gd name="T33" fmla="*/ 50498 h 15"/>
                <a:gd name="T34" fmla="*/ 50498 w 15"/>
                <a:gd name="T35" fmla="*/ 94418 h 15"/>
                <a:gd name="T36" fmla="*/ 94418 w 15"/>
                <a:gd name="T37" fmla="*/ 50498 h 15"/>
                <a:gd name="T38" fmla="*/ 50498 w 15"/>
                <a:gd name="T39" fmla="*/ 0 h 15"/>
                <a:gd name="T40" fmla="*/ 0 w 15"/>
                <a:gd name="T41" fmla="*/ 50498 h 15"/>
                <a:gd name="T42" fmla="*/ 50498 w 15"/>
                <a:gd name="T43" fmla="*/ 94418 h 15"/>
                <a:gd name="T44" fmla="*/ 13368 w 15"/>
                <a:gd name="T45" fmla="*/ 50498 h 15"/>
                <a:gd name="T46" fmla="*/ 50498 w 15"/>
                <a:gd name="T47" fmla="*/ 13368 h 15"/>
                <a:gd name="T48" fmla="*/ 90379 w 15"/>
                <a:gd name="T49" fmla="*/ 50498 h 15"/>
                <a:gd name="T50" fmla="*/ 50498 w 15"/>
                <a:gd name="T51" fmla="*/ 90379 h 15"/>
                <a:gd name="T52" fmla="*/ 13368 w 15"/>
                <a:gd name="T53" fmla="*/ 5049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40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200" y="6400800"/>
            <a:ext cx="3429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1463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65CF2-A37B-4733-9DDB-15B865482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3309938" cy="2286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defRPr sz="800" smtClean="0">
                <a:solidFill>
                  <a:srgbClr val="A9A39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86" r:id="rId3"/>
    <p:sldLayoutId id="2147483663" r:id="rId4"/>
    <p:sldLayoutId id="2147483687" r:id="rId5"/>
    <p:sldLayoutId id="2147483664" r:id="rId6"/>
    <p:sldLayoutId id="2147483688" r:id="rId7"/>
    <p:sldLayoutId id="2147483665" r:id="rId8"/>
    <p:sldLayoutId id="2147483654" r:id="rId9"/>
    <p:sldLayoutId id="2147483666" r:id="rId10"/>
    <p:sldLayoutId id="2147483683" r:id="rId11"/>
    <p:sldLayoutId id="2147483661" r:id="rId12"/>
    <p:sldLayoutId id="2147483684" r:id="rId13"/>
    <p:sldLayoutId id="2147483662" r:id="rId14"/>
    <p:sldLayoutId id="2147483685" r:id="rId15"/>
    <p:sldLayoutId id="2147483671" r:id="rId16"/>
    <p:sldLayoutId id="2147483672" r:id="rId17"/>
    <p:sldLayoutId id="2147483673" r:id="rId18"/>
    <p:sldLayoutId id="2147483674" r:id="rId19"/>
    <p:sldLayoutId id="2147483679" r:id="rId20"/>
    <p:sldLayoutId id="2147483680" r:id="rId21"/>
    <p:sldLayoutId id="2147483681" r:id="rId22"/>
    <p:sldLayoutId id="2147483682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buClr>
          <a:schemeClr val="tx1">
            <a:lumMod val="25000"/>
            <a:lumOff val="75000"/>
          </a:schemeClr>
        </a:buClr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502920" indent="-228600" algn="l" defTabSz="457200" rtl="0" eaLnBrk="1" latinLnBrk="0" hangingPunct="1">
        <a:spcBef>
          <a:spcPct val="20000"/>
        </a:spcBef>
        <a:buClr>
          <a:schemeClr val="tx1">
            <a:lumMod val="25000"/>
            <a:lumOff val="75000"/>
          </a:schemeClr>
        </a:buClr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777240" indent="-228600" algn="l" defTabSz="457200" rtl="0" eaLnBrk="1" latinLnBrk="0" hangingPunct="1">
        <a:spcBef>
          <a:spcPct val="20000"/>
        </a:spcBef>
        <a:buClr>
          <a:schemeClr val="tx1">
            <a:lumMod val="25000"/>
            <a:lumOff val="75000"/>
          </a:schemeClr>
        </a:buClr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078992" indent="-228600" algn="l" defTabSz="457200" rtl="0" eaLnBrk="1" latinLnBrk="0" hangingPunct="1">
        <a:spcBef>
          <a:spcPct val="20000"/>
        </a:spcBef>
        <a:buClr>
          <a:schemeClr val="tx1">
            <a:lumMod val="25000"/>
            <a:lumOff val="75000"/>
          </a:schemeClr>
        </a:buClr>
        <a:buFont typeface="Wingdings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1573"/>
            <a:ext cx="8229600" cy="578085"/>
          </a:xfrm>
        </p:spPr>
        <p:txBody>
          <a:bodyPr>
            <a:normAutofit fontScale="90000"/>
          </a:bodyPr>
          <a:lstStyle/>
          <a:p>
            <a:r>
              <a:rPr lang="en-US" dirty="0"/>
              <a:t>Escalated Phone Line to Assist California Members with Mental Health or Substance Abuse Services Concerns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783" y="1529658"/>
            <a:ext cx="8229600" cy="4960741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As part of Kaiser’s commitment to improve Mental Health &amp; Substance Abuse services for our members, we have established a CA statewide phone line dedicated to assisting members who are concerned that their mental health &amp; substance abuse services concerns are not being fully addressed by their local Kaiser Mental Health or Substance Abuse clinic or through regular Member Services support.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EAP Collaboration with Kaiser Permanente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8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32311"/>
            <a:ext cx="8229600" cy="5177414"/>
          </a:xfrm>
        </p:spPr>
        <p:txBody>
          <a:bodyPr>
            <a:noAutofit/>
          </a:bodyPr>
          <a:lstStyle/>
          <a:p>
            <a:r>
              <a:rPr lang="en-US" sz="2800" b="1" dirty="0"/>
              <a:t>What you should know: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The mental health escalation phone #: </a:t>
            </a:r>
            <a:r>
              <a:rPr lang="en-US" b="1" dirty="0"/>
              <a:t>1-800-390-3503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dirty="0"/>
              <a:t>The escalated phone line is staffed by Resolution Specialists Monday through Friday from 8:00 a.m. to 5:00 p.m. PST</a:t>
            </a:r>
          </a:p>
          <a:p>
            <a:pPr lvl="1"/>
            <a:r>
              <a:rPr lang="en-US" dirty="0"/>
              <a:t>After hours call will be routed to a closed recording that advises members to contact 911 if they are having a medical or psychiatric emergency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EAP Collaboration with Kaiser Permanente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075D9-FDA1-42A0-A05B-B09359C14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97" y="1115369"/>
            <a:ext cx="877082" cy="8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9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613687"/>
            <a:ext cx="8229600" cy="5177414"/>
          </a:xfrm>
        </p:spPr>
        <p:txBody>
          <a:bodyPr>
            <a:noAutofit/>
          </a:bodyPr>
          <a:lstStyle/>
          <a:p>
            <a:r>
              <a:rPr lang="en-US" sz="2800" b="1" dirty="0"/>
              <a:t>What you should know: </a:t>
            </a:r>
          </a:p>
          <a:p>
            <a:endParaRPr lang="en-US" sz="2000" b="1" dirty="0"/>
          </a:p>
          <a:p>
            <a:r>
              <a:rPr lang="en-US" b="1" dirty="0"/>
              <a:t>What the escalated line is for:</a:t>
            </a:r>
          </a:p>
          <a:p>
            <a:pPr lvl="1"/>
            <a:r>
              <a:rPr lang="en-US" sz="1800" dirty="0"/>
              <a:t>Resolution specialists will answer questions about types of care options (e.g. group therapy vs. individual therapy) and assist members resolving concerns about mental health care service needs including:</a:t>
            </a:r>
          </a:p>
          <a:p>
            <a:pPr lvl="2"/>
            <a:r>
              <a:rPr lang="en-US" dirty="0"/>
              <a:t>Difficulty making an initial appointment</a:t>
            </a:r>
          </a:p>
          <a:p>
            <a:pPr lvl="2"/>
            <a:r>
              <a:rPr lang="en-US" dirty="0"/>
              <a:t>Time between appointments</a:t>
            </a:r>
          </a:p>
          <a:p>
            <a:pPr lvl="2"/>
            <a:r>
              <a:rPr lang="en-US" dirty="0"/>
              <a:t>Distance to receiving care</a:t>
            </a:r>
          </a:p>
          <a:p>
            <a:pPr lvl="2"/>
            <a:r>
              <a:rPr lang="en-US" dirty="0"/>
              <a:t>Concerns about their type of appointment (e.g. group vs. individual therapy)</a:t>
            </a:r>
          </a:p>
          <a:p>
            <a:r>
              <a:rPr lang="en-US" b="1" dirty="0"/>
              <a:t>What the line is not for:</a:t>
            </a:r>
          </a:p>
          <a:p>
            <a:pPr lvl="1"/>
            <a:r>
              <a:rPr lang="en-US" sz="1800" dirty="0"/>
              <a:t>The phone line is not meant to be used as:</a:t>
            </a:r>
          </a:p>
          <a:p>
            <a:pPr lvl="2"/>
            <a:r>
              <a:rPr lang="en-US" dirty="0"/>
              <a:t>A crisis line for mental health care</a:t>
            </a:r>
          </a:p>
          <a:p>
            <a:pPr lvl="2"/>
            <a:r>
              <a:rPr lang="en-US" dirty="0"/>
              <a:t>To schedule regular appointments</a:t>
            </a:r>
          </a:p>
          <a:p>
            <a:pPr lvl="2"/>
            <a:r>
              <a:rPr lang="en-US" dirty="0"/>
              <a:t>A place to receive general information about mental health and substance abuse services</a:t>
            </a:r>
          </a:p>
          <a:p>
            <a:pPr lvl="2"/>
            <a:r>
              <a:rPr lang="en-US" dirty="0"/>
              <a:t>Members who need assistance with any of the above issues will be transferred to the appropriate Kaiser department such as Member Services or Mental Health crisis lines. </a:t>
            </a:r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EAP Collaboration with Kaiser Permanente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5CF2-A37B-4733-9DDB-15B8654827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075D9-FDA1-42A0-A05B-B09359C14E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32" y="4144945"/>
            <a:ext cx="877082" cy="8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03030"/>
      </a:dk1>
      <a:lt1>
        <a:srgbClr val="FFFFFF"/>
      </a:lt1>
      <a:dk2>
        <a:srgbClr val="003C71"/>
      </a:dk2>
      <a:lt2>
        <a:srgbClr val="696158"/>
      </a:lt2>
      <a:accent1>
        <a:srgbClr val="008578"/>
      </a:accent1>
      <a:accent2>
        <a:srgbClr val="658D1B"/>
      </a:accent2>
      <a:accent3>
        <a:srgbClr val="7C2855"/>
      </a:accent3>
      <a:accent4>
        <a:srgbClr val="006BA6"/>
      </a:accent4>
      <a:accent5>
        <a:srgbClr val="EA7600"/>
      </a:accent5>
      <a:accent6>
        <a:srgbClr val="71C5E8"/>
      </a:accent6>
      <a:hlink>
        <a:srgbClr val="006BA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D6BE53780A441B297D4F5286AA790" ma:contentTypeVersion="12" ma:contentTypeDescription="Create a new document." ma:contentTypeScope="" ma:versionID="1acb18fd1fa6e64a96a84d706e2b3a2d">
  <xsd:schema xmlns:xsd="http://www.w3.org/2001/XMLSchema" xmlns:xs="http://www.w3.org/2001/XMLSchema" xmlns:p="http://schemas.microsoft.com/office/2006/metadata/properties" xmlns:ns2="f87e82ec-33c4-4679-9bd4-2de2c53f6cfc" xmlns:ns3="038ccae0-bcf8-41c0-a6c0-b072dc47b126" targetNamespace="http://schemas.microsoft.com/office/2006/metadata/properties" ma:root="true" ma:fieldsID="3274d531c4bb7212a750c88d7538bf9c" ns2:_="" ns3:_="">
    <xsd:import namespace="f87e82ec-33c4-4679-9bd4-2de2c53f6cfc"/>
    <xsd:import namespace="038ccae0-bcf8-41c0-a6c0-b072dc47b1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e82ec-33c4-4679-9bd4-2de2c53f6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ccae0-bcf8-41c0-a6c0-b072dc47b1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DF0F10-43E0-45DA-AC2F-6C47A23DA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7e82ec-33c4-4679-9bd4-2de2c53f6cfc"/>
    <ds:schemaRef ds:uri="038ccae0-bcf8-41c0-a6c0-b072dc47b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AA40F5-D482-4F08-A085-5CE6EFF9D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0779D-6CB6-43C6-9CA8-3DAA8D49DF6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24853</TotalTime>
  <Words>307</Words>
  <Application>Microsoft Office PowerPoint</Application>
  <PresentationFormat>On-screen Show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Wingdings</vt:lpstr>
      <vt:lpstr>Office Theme</vt:lpstr>
      <vt:lpstr>Escalated Phone Line to Assist California Members with Mental Health or Substance Abuse Services Concerns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Kaiser BMC</dc:creator>
  <cp:lastModifiedBy>Debbie A Collins</cp:lastModifiedBy>
  <cp:revision>462</cp:revision>
  <cp:lastPrinted>2019-06-10T21:31:33Z</cp:lastPrinted>
  <dcterms:created xsi:type="dcterms:W3CDTF">2013-05-13T19:21:19Z</dcterms:created>
  <dcterms:modified xsi:type="dcterms:W3CDTF">2020-07-30T23:17:25Z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0x0101006CAD6BE53780A441B297D4F5286AA790</vt:lpwstr>
  </property>
</Properties>
</file>